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65" r:id="rId4"/>
    <p:sldId id="268" r:id="rId5"/>
    <p:sldId id="257" r:id="rId6"/>
    <p:sldId id="270" r:id="rId7"/>
    <p:sldId id="263" r:id="rId8"/>
    <p:sldId id="272" r:id="rId9"/>
    <p:sldId id="273" r:id="rId10"/>
    <p:sldId id="267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3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zmeiramgazimov\Documents\&#1059;&#1050;&#1052;%20&#1089;&#1083;&#1072;&#1081;&#1076;&#1099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meiramgazimov\AppData\Local\Temp\&#1059;&#1050;&#1052;%20&#1089;&#1083;&#1072;&#1081;&#1076;&#1099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meiramgazimov\AppData\Local\Temp\&#1059;&#1050;&#1052;%20&#1089;&#1083;&#1072;&#1081;&#1076;&#1099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meiramgazimov\Documents\&#1059;&#1050;&#1052;%20&#1089;&#1083;&#1072;&#1081;&#1076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167860136752481E-3"/>
          <c:y val="9.2347004179022835E-2"/>
          <c:w val="0.45284362343577989"/>
          <c:h val="0.64436344679650981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explosion val="12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7227656523012594"/>
                  <c:y val="1.506331258118096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b="1" dirty="0" smtClean="0"/>
                      <a:t>14006,9</a:t>
                    </a:r>
                    <a:r>
                      <a:rPr lang="ru-RU" b="1" dirty="0" smtClean="0"/>
                      <a:t> </a:t>
                    </a:r>
                  </a:p>
                  <a:p>
                    <a:pPr>
                      <a:defRPr sz="1400" b="1"/>
                    </a:pPr>
                    <a:r>
                      <a:rPr lang="ru-RU" sz="1400" b="1" i="0" u="none" strike="noStrike" baseline="0" dirty="0" err="1" smtClean="0">
                        <a:effectLst/>
                      </a:rPr>
                      <a:t>тыс.литр</a:t>
                    </a:r>
                    <a:r>
                      <a:rPr lang="en-US" b="1" dirty="0" smtClean="0"/>
                      <a:t>; </a:t>
                    </a:r>
                    <a:endParaRPr lang="ru-RU" b="1" dirty="0" smtClean="0"/>
                  </a:p>
                  <a:p>
                    <a:pPr>
                      <a:defRPr sz="1400" b="1"/>
                    </a:pPr>
                    <a:endParaRPr lang="ru-RU" b="1" dirty="0" smtClean="0"/>
                  </a:p>
                  <a:p>
                    <a:pPr>
                      <a:defRPr sz="1400" b="1"/>
                    </a:pPr>
                    <a:r>
                      <a:rPr lang="en-US" b="1" dirty="0" smtClean="0"/>
                      <a:t>49</a:t>
                    </a:r>
                    <a:r>
                      <a:rPr lang="en-US" b="1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38249537930129E-2"/>
                  <c:y val="-6.0025737880976225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b="1" dirty="0" smtClean="0"/>
                      <a:t>14372,7</a:t>
                    </a:r>
                    <a:r>
                      <a:rPr lang="ru-RU" b="1" dirty="0" smtClean="0"/>
                      <a:t> </a:t>
                    </a:r>
                    <a:r>
                      <a:rPr lang="ru-RU" b="1" dirty="0" err="1" smtClean="0"/>
                      <a:t>тыс.литр</a:t>
                    </a:r>
                    <a:r>
                      <a:rPr lang="ru-RU" b="1" dirty="0" smtClean="0"/>
                      <a:t>.</a:t>
                    </a:r>
                    <a:r>
                      <a:rPr lang="en-US" b="1" dirty="0" smtClean="0"/>
                      <a:t>; </a:t>
                    </a:r>
                    <a:endParaRPr lang="ru-RU" b="1" dirty="0" smtClean="0"/>
                  </a:p>
                  <a:p>
                    <a:pPr>
                      <a:defRPr sz="1400" b="1"/>
                    </a:pPr>
                    <a:endParaRPr lang="ru-RU" b="1" dirty="0" smtClean="0"/>
                  </a:p>
                  <a:p>
                    <a:pPr>
                      <a:defRPr sz="1400" b="1"/>
                    </a:pPr>
                    <a:r>
                      <a:rPr lang="en-US" b="1" dirty="0" smtClean="0"/>
                      <a:t>51</a:t>
                    </a:r>
                    <a:r>
                      <a:rPr lang="en-US" b="1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Лист2!$A$26:$A$27</c:f>
              <c:strCache>
                <c:ptCount val="2"/>
                <c:pt idx="0">
                  <c:v>Импорт вин</c:v>
                </c:pt>
                <c:pt idx="1">
                  <c:v>Вина отечественного производства </c:v>
                </c:pt>
              </c:strCache>
            </c:strRef>
          </c:cat>
          <c:val>
            <c:numRef>
              <c:f>Лист2!$B$26:$B$27</c:f>
              <c:numCache>
                <c:formatCode>General</c:formatCode>
                <c:ptCount val="2"/>
                <c:pt idx="0">
                  <c:v>14006.9</c:v>
                </c:pt>
                <c:pt idx="1">
                  <c:v>14372.7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5573193887547851E-2"/>
          <c:y val="0.79844170753514154"/>
          <c:w val="0.93687380695074274"/>
          <c:h val="0.121937519762761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277777777777782E-2"/>
          <c:y val="7.3080370481027742E-3"/>
          <c:w val="0.9194444444444444"/>
          <c:h val="0.891478121519950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5"/>
            <c:spPr>
              <a:solidFill>
                <a:schemeClr val="accent2"/>
              </a:solidFill>
            </c:spPr>
          </c:dPt>
          <c:dPt>
            <c:idx val="1"/>
            <c:bubble3D val="0"/>
            <c:explosion val="1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7627077865266841"/>
                  <c:y val="6.200206426379118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12715,1</a:t>
                    </a:r>
                    <a:r>
                      <a:rPr lang="ru-RU" b="1" dirty="0" smtClean="0"/>
                      <a:t> </a:t>
                    </a:r>
                    <a:r>
                      <a:rPr lang="ru-RU" sz="1400" b="1" i="0" u="none" strike="noStrike" baseline="0" dirty="0" err="1" smtClean="0">
                        <a:effectLst/>
                      </a:rPr>
                      <a:t>тыс.литр</a:t>
                    </a:r>
                    <a:r>
                      <a:rPr lang="en-US" b="1" dirty="0" smtClean="0"/>
                      <a:t> </a:t>
                    </a:r>
                    <a:endParaRPr lang="ru-RU" b="1" dirty="0" smtClean="0"/>
                  </a:p>
                  <a:p>
                    <a:endParaRPr lang="ru-RU" b="1" dirty="0" smtClean="0"/>
                  </a:p>
                  <a:p>
                    <a:r>
                      <a:rPr lang="en-US" b="1" dirty="0" smtClean="0"/>
                      <a:t>47</a:t>
                    </a:r>
                    <a:r>
                      <a:rPr lang="en-US" b="1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200209973753281"/>
                  <c:y val="-7.250156177852622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14282,2</a:t>
                    </a:r>
                    <a:r>
                      <a:rPr lang="ru-RU" b="1" dirty="0" smtClean="0"/>
                      <a:t> </a:t>
                    </a:r>
                    <a:r>
                      <a:rPr lang="ru-RU" b="1" dirty="0" err="1" smtClean="0"/>
                      <a:t>тыс.литр</a:t>
                    </a:r>
                    <a:endParaRPr lang="ru-RU" sz="1400" b="1" i="0" u="none" strike="noStrike" baseline="0" dirty="0" smtClean="0">
                      <a:effectLst/>
                    </a:endParaRPr>
                  </a:p>
                  <a:p>
                    <a:endParaRPr lang="ru-RU" b="1" dirty="0" smtClean="0"/>
                  </a:p>
                  <a:p>
                    <a:r>
                      <a:rPr lang="en-US" b="1" dirty="0" smtClean="0"/>
                      <a:t>53</a:t>
                    </a:r>
                    <a:r>
                      <a:rPr lang="en-US" b="1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Лист2!$H$26:$H$27</c:f>
              <c:strCache>
                <c:ptCount val="2"/>
                <c:pt idx="0">
                  <c:v>Импорт вин</c:v>
                </c:pt>
                <c:pt idx="1">
                  <c:v>Вина отечественного производства </c:v>
                </c:pt>
              </c:strCache>
            </c:strRef>
          </c:cat>
          <c:val>
            <c:numRef>
              <c:f>Лист2!$I$26:$I$27</c:f>
              <c:numCache>
                <c:formatCode>General</c:formatCode>
                <c:ptCount val="2"/>
                <c:pt idx="0">
                  <c:v>12715.1</c:v>
                </c:pt>
                <c:pt idx="1">
                  <c:v>14282.199999999999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668995221958943E-2"/>
          <c:y val="5.5985037332753569E-2"/>
          <c:w val="0.56079398750299114"/>
          <c:h val="0.9164793343828540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9444444444444441E-3"/>
          <c:w val="0.43583049176872085"/>
          <c:h val="0.72668844543588729"/>
        </c:manualLayout>
      </c:layout>
      <c:pie3DChart>
        <c:varyColors val="1"/>
        <c:ser>
          <c:idx val="0"/>
          <c:order val="0"/>
          <c:spPr>
            <a:effectLst/>
            <a:scene3d>
              <a:camera prst="orthographicFront"/>
              <a:lightRig rig="threePt" dir="t"/>
            </a:scene3d>
            <a:sp3d prstMaterial="dkEdge"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rgbClr val="92D050"/>
              </a:solidFill>
              <a:effectLst/>
              <a:scene3d>
                <a:camera prst="orthographicFront"/>
                <a:lightRig rig="threePt" dir="t"/>
              </a:scene3d>
              <a:sp3d prstMaterial="dkEdge">
                <a:bevelT w="165100" prst="coolSlant"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dkEdge"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D13FB2"/>
              </a:solidFill>
              <a:effectLst/>
              <a:scene3d>
                <a:camera prst="orthographicFront"/>
                <a:lightRig rig="threePt" dir="t"/>
              </a:scene3d>
              <a:sp3d prstMaterial="dkEdge">
                <a:bevelT w="165100" prst="coolSlant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8989,1</a:t>
                    </a:r>
                    <a:r>
                      <a:rPr lang="ru-RU" sz="2000" dirty="0" smtClean="0"/>
                      <a:t> (62%)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5242,4</a:t>
                    </a:r>
                    <a:r>
                      <a:rPr lang="ru-RU" sz="2000" dirty="0" smtClean="0"/>
                      <a:t> (37%)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623518021807156E-2"/>
                  <c:y val="1.493449652547566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141,2</a:t>
                    </a:r>
                    <a:r>
                      <a:rPr lang="ru-RU" sz="2000" dirty="0" smtClean="0"/>
                      <a:t> (1%)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'[УКМ слайды.xls]Лист2'!$A$4:$A$6</c:f>
              <c:strCache>
                <c:ptCount val="3"/>
                <c:pt idx="0">
                  <c:v>Дешевые вина (65-500 тенге)</c:v>
                </c:pt>
                <c:pt idx="1">
                  <c:v>Вина средней стоимости (500-1000 тенге)</c:v>
                </c:pt>
                <c:pt idx="2">
                  <c:v>Вина дорогие (свыше 1000 тенге)</c:v>
                </c:pt>
              </c:strCache>
            </c:strRef>
          </c:cat>
          <c:val>
            <c:numRef>
              <c:f>'[УКМ слайды.xls]Лист2'!$B$4:$B$6</c:f>
              <c:numCache>
                <c:formatCode>General</c:formatCode>
                <c:ptCount val="3"/>
                <c:pt idx="0">
                  <c:v>8989.1</c:v>
                </c:pt>
                <c:pt idx="1">
                  <c:v>5242.3999999999996</c:v>
                </c:pt>
                <c:pt idx="2">
                  <c:v>141.19999999999999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'[УКМ слайды.xls]Лист2'!$A$4:$A$6</c:f>
              <c:strCache>
                <c:ptCount val="3"/>
                <c:pt idx="0">
                  <c:v>Дешевые вина (65-500 тенге)</c:v>
                </c:pt>
                <c:pt idx="1">
                  <c:v>Вина средней стоимости (500-1000 тенге)</c:v>
                </c:pt>
                <c:pt idx="2">
                  <c:v>Вина дорогие (свыше 1000 тенге)</c:v>
                </c:pt>
              </c:strCache>
            </c:strRef>
          </c:cat>
          <c:val>
            <c:numRef>
              <c:f>'[УКМ слайды.xls]Лист2'!$C$4:$C$6</c:f>
              <c:numCache>
                <c:formatCode>0.0%</c:formatCode>
                <c:ptCount val="3"/>
                <c:pt idx="0">
                  <c:v>0.62542876425445459</c:v>
                </c:pt>
                <c:pt idx="1">
                  <c:v>0.36474705518100281</c:v>
                </c:pt>
                <c:pt idx="2">
                  <c:v>9.8241805645424996E-3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6729781347046103E-2"/>
          <c:y val="0.78942051029417781"/>
          <c:w val="0.94660355198628721"/>
          <c:h val="0.19798220519357498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92669043717364"/>
          <c:y val="7.185422960059111E-2"/>
          <c:w val="0.80840995965726026"/>
          <c:h val="0.87892916112769082"/>
        </c:manualLayout>
      </c:layout>
      <c:pie3DChart>
        <c:varyColors val="1"/>
        <c:ser>
          <c:idx val="0"/>
          <c:order val="0"/>
          <c:spPr>
            <a:effectLst/>
            <a:scene3d>
              <a:camera prst="orthographicFront"/>
              <a:lightRig rig="threePt" dir="t"/>
            </a:scene3d>
            <a:sp3d prstMaterial="dkEdge"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rgbClr val="92D050"/>
              </a:solidFill>
              <a:effectLst/>
              <a:scene3d>
                <a:camera prst="orthographicFront"/>
                <a:lightRig rig="threePt" dir="t"/>
              </a:scene3d>
              <a:sp3d prstMaterial="dkEdge">
                <a:bevelT w="165100" prst="coolSlant"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dkEdge"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D13FB2"/>
              </a:solidFill>
              <a:effectLst/>
              <a:scene3d>
                <a:camera prst="orthographicFront"/>
                <a:lightRig rig="threePt" dir="t"/>
              </a:scene3d>
              <a:sp3d prstMaterial="dkEdge">
                <a:bevelT w="165100" prst="coolSlant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9252,3</a:t>
                    </a:r>
                    <a:r>
                      <a:rPr lang="ru-RU" dirty="0" smtClean="0"/>
                      <a:t> (65%)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4785</a:t>
                    </a:r>
                    <a:r>
                      <a:rPr lang="ru-RU" dirty="0" smtClean="0"/>
                      <a:t> (33%)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244,9</a:t>
                    </a:r>
                    <a:r>
                      <a:rPr lang="ru-RU" dirty="0" smtClean="0"/>
                      <a:t> (2%)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'[УКМ слайды.xls]Лист2'!$H$4:$H$6</c:f>
              <c:strCache>
                <c:ptCount val="3"/>
                <c:pt idx="0">
                  <c:v>Дешевые вина (65-500 тенге)</c:v>
                </c:pt>
                <c:pt idx="1">
                  <c:v>Вина средней стоимости (500-1000 тенге)</c:v>
                </c:pt>
                <c:pt idx="2">
                  <c:v>Вина дорогие (свыше 1000 тенге)</c:v>
                </c:pt>
              </c:strCache>
            </c:strRef>
          </c:cat>
          <c:val>
            <c:numRef>
              <c:f>'[УКМ слайды.xls]Лист2'!$I$4:$I$6</c:f>
              <c:numCache>
                <c:formatCode>General</c:formatCode>
                <c:ptCount val="3"/>
                <c:pt idx="0">
                  <c:v>9252.2999999999993</c:v>
                </c:pt>
                <c:pt idx="1">
                  <c:v>4785</c:v>
                </c:pt>
                <c:pt idx="2">
                  <c:v>244.9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'[УКМ слайды.xls]Лист2'!$H$4:$H$6</c:f>
              <c:strCache>
                <c:ptCount val="3"/>
                <c:pt idx="0">
                  <c:v>Дешевые вина (65-500 тенге)</c:v>
                </c:pt>
                <c:pt idx="1">
                  <c:v>Вина средней стоимости (500-1000 тенге)</c:v>
                </c:pt>
                <c:pt idx="2">
                  <c:v>Вина дорогие (свыше 1000 тенге)</c:v>
                </c:pt>
              </c:strCache>
            </c:strRef>
          </c:cat>
          <c:val>
            <c:numRef>
              <c:f>'[УКМ слайды.xls]Лист2'!$J$4:$J$6</c:f>
              <c:numCache>
                <c:formatCode>0.0%</c:formatCode>
                <c:ptCount val="3"/>
                <c:pt idx="0">
                  <c:v>0.64374125947108052</c:v>
                </c:pt>
                <c:pt idx="1">
                  <c:v>0.33292283287065061</c:v>
                </c:pt>
                <c:pt idx="2">
                  <c:v>1.7039248018813444E-2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962170221680038E-2"/>
          <c:y val="3.1001803575798445E-2"/>
          <c:w val="0.90402043054477343"/>
          <c:h val="0.72312967782547199"/>
        </c:manualLayout>
      </c:layout>
      <c:lineChart>
        <c:grouping val="standard"/>
        <c:varyColors val="0"/>
        <c:ser>
          <c:idx val="0"/>
          <c:order val="0"/>
          <c:tx>
            <c:strRef>
              <c:f>Лист2!$A$57</c:f>
              <c:strCache>
                <c:ptCount val="1"/>
                <c:pt idx="0">
                  <c:v>Производство, тыс. литров</c:v>
                </c:pt>
              </c:strCache>
            </c:strRef>
          </c:tx>
          <c:spPr>
            <a:ln w="44450"/>
          </c:spPr>
          <c:dLbls>
            <c:dLbl>
              <c:idx val="9"/>
              <c:layout>
                <c:manualLayout>
                  <c:x val="-9.1392801251956174E-3"/>
                  <c:y val="-4.6771383850312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Лист2!$B$56:$K$56</c:f>
              <c:strCache>
                <c:ptCount val="10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2016 г.</c:v>
                </c:pt>
                <c:pt idx="8">
                  <c:v>2017 г. (прогноз)</c:v>
                </c:pt>
                <c:pt idx="9">
                  <c:v>2018 г. (прогноз)</c:v>
                </c:pt>
              </c:strCache>
            </c:strRef>
          </c:cat>
          <c:val>
            <c:numRef>
              <c:f>Лист2!$B$57:$K$57</c:f>
              <c:numCache>
                <c:formatCode>#,##0</c:formatCode>
                <c:ptCount val="10"/>
                <c:pt idx="0">
                  <c:v>860.1</c:v>
                </c:pt>
                <c:pt idx="1">
                  <c:v>852.8</c:v>
                </c:pt>
                <c:pt idx="2">
                  <c:v>700.9</c:v>
                </c:pt>
                <c:pt idx="3">
                  <c:v>606.59199999999998</c:v>
                </c:pt>
                <c:pt idx="4">
                  <c:v>735.75300000000016</c:v>
                </c:pt>
                <c:pt idx="5">
                  <c:v>1042.64933</c:v>
                </c:pt>
                <c:pt idx="6">
                  <c:v>1204.5179049999999</c:v>
                </c:pt>
                <c:pt idx="7">
                  <c:v>1437.27</c:v>
                </c:pt>
                <c:pt idx="8">
                  <c:v>1713.864</c:v>
                </c:pt>
                <c:pt idx="9" formatCode="0">
                  <c:v>719.82287999999994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Лист2!$A$58</c:f>
              <c:strCache>
                <c:ptCount val="1"/>
                <c:pt idx="0">
                  <c:v>Поступление акциза, млн.тенге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Лист2!$B$56:$K$56</c:f>
              <c:strCache>
                <c:ptCount val="10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2016 г.</c:v>
                </c:pt>
                <c:pt idx="8">
                  <c:v>2017 г. (прогноз)</c:v>
                </c:pt>
                <c:pt idx="9">
                  <c:v>2018 г. (прогноз)</c:v>
                </c:pt>
              </c:strCache>
            </c:strRef>
          </c:cat>
          <c:val>
            <c:numRef>
              <c:f>Лист2!$B$58:$K$58</c:f>
              <c:numCache>
                <c:formatCode>0</c:formatCode>
                <c:ptCount val="10"/>
                <c:pt idx="0">
                  <c:v>301.03500000000003</c:v>
                </c:pt>
                <c:pt idx="1">
                  <c:v>298.48</c:v>
                </c:pt>
                <c:pt idx="2">
                  <c:v>245.315</c:v>
                </c:pt>
                <c:pt idx="3">
                  <c:v>212.30720000000002</c:v>
                </c:pt>
                <c:pt idx="4">
                  <c:v>257.51355000000007</c:v>
                </c:pt>
                <c:pt idx="5">
                  <c:v>364.92726549999998</c:v>
                </c:pt>
                <c:pt idx="6">
                  <c:v>421.58126675</c:v>
                </c:pt>
                <c:pt idx="7">
                  <c:v>503.04449999999997</c:v>
                </c:pt>
                <c:pt idx="8">
                  <c:v>599.85239999999999</c:v>
                </c:pt>
                <c:pt idx="9">
                  <c:v>251.93800799999997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39040"/>
        <c:axId val="30040832"/>
      </c:lineChart>
      <c:catAx>
        <c:axId val="30039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040832"/>
        <c:crosses val="autoZero"/>
        <c:auto val="1"/>
        <c:lblAlgn val="ctr"/>
        <c:lblOffset val="100"/>
        <c:noMultiLvlLbl val="0"/>
      </c:catAx>
      <c:valAx>
        <c:axId val="300408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ru-RU"/>
          </a:p>
        </c:txPr>
        <c:crossAx val="30039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9217527386541453E-2"/>
          <c:y val="0.87583079048058388"/>
          <c:w val="0.90574334898278563"/>
          <c:h val="0.1009866129075167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>
              <a:defRPr sz="2000" u="sng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20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0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виноградников в странах</a:t>
            </a:r>
            <a:r>
              <a:rPr lang="ru-RU" sz="2000" u="sng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мира</a:t>
            </a:r>
            <a:r>
              <a:rPr lang="ru-RU" sz="20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defRPr sz="2000" u="sng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20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тыс.га</a:t>
            </a:r>
            <a:endParaRPr lang="ru-RU" sz="20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8647227349008558"/>
          <c:y val="4.6295825924985183E-3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225872456577204"/>
          <c:y val="0.13681413870681036"/>
          <c:w val="0.60602377003982233"/>
          <c:h val="0.82570738667925792"/>
        </c:manualLayout>
      </c:layout>
      <c:pie3DChart>
        <c:varyColors val="1"/>
        <c:ser>
          <c:idx val="0"/>
          <c:order val="0"/>
          <c:tx>
            <c:strRef>
              <c:f>Лист2!$B$90</c:f>
              <c:strCache>
                <c:ptCount val="1"/>
                <c:pt idx="0">
                  <c:v>Площадь виноградников, га</c:v>
                </c:pt>
              </c:strCache>
            </c:strRef>
          </c:tx>
          <c:spPr>
            <a:ln>
              <a:solidFill>
                <a:schemeClr val="tx2">
                  <a:alpha val="73000"/>
                </a:schemeClr>
              </a:solidFill>
            </a:ln>
            <a:effectLst/>
          </c:spPr>
          <c:explosion val="25"/>
          <c:dPt>
            <c:idx val="0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solidFill>
                  <a:schemeClr val="tx2">
                    <a:alpha val="73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gradFill flip="none" rotWithShape="1">
                <a:gsLst>
                  <a:gs pos="88334">
                    <a:schemeClr val="accent1">
                      <a:lumMod val="75000"/>
                    </a:schemeClr>
                  </a:gs>
                  <a:gs pos="62000">
                    <a:schemeClr val="bg1"/>
                  </a:gs>
                  <a:gs pos="49000">
                    <a:schemeClr val="bg1"/>
                  </a:gs>
                  <a:gs pos="33000">
                    <a:srgbClr val="FF0000"/>
                  </a:gs>
                  <a:gs pos="100000">
                    <a:schemeClr val="tx2"/>
                  </a:gs>
                </a:gsLst>
                <a:lin ang="7800000" scaled="0"/>
                <a:tileRect/>
              </a:gradFill>
              <a:ln>
                <a:solidFill>
                  <a:schemeClr val="tx2">
                    <a:alpha val="73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3000">
                    <a:srgbClr val="FF0000"/>
                  </a:gs>
                  <a:gs pos="65000">
                    <a:schemeClr val="bg1"/>
                  </a:gs>
                  <a:gs pos="44000">
                    <a:schemeClr val="bg1"/>
                  </a:gs>
                  <a:gs pos="100000">
                    <a:srgbClr val="0C8802"/>
                  </a:gs>
                </a:gsLst>
                <a:lin ang="0" scaled="0"/>
                <a:tileRect/>
              </a:gradFill>
              <a:ln>
                <a:solidFill>
                  <a:schemeClr val="tx2">
                    <a:alpha val="73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33000">
                    <a:srgbClr val="CC0000"/>
                  </a:gs>
                  <a:gs pos="100000">
                    <a:srgbClr val="FF0000"/>
                  </a:gs>
                  <a:gs pos="100000">
                    <a:srgbClr val="4D0808"/>
                  </a:gs>
                </a:gsLst>
                <a:path path="rect">
                  <a:fillToRect l="100000" t="100000"/>
                </a:path>
              </a:gradFill>
              <a:ln>
                <a:solidFill>
                  <a:schemeClr val="tx2">
                    <a:alpha val="73000"/>
                  </a:schemeClr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59000">
                    <a:srgbClr val="FF0000"/>
                  </a:gs>
                  <a:gs pos="0">
                    <a:srgbClr val="FFFF00"/>
                  </a:gs>
                  <a:gs pos="100000">
                    <a:srgbClr val="FF0000"/>
                  </a:gs>
                  <a:gs pos="100000">
                    <a:srgbClr val="4D0808"/>
                  </a:gs>
                </a:gsLst>
                <a:path path="rect">
                  <a:fillToRect l="100000" t="100000"/>
                </a:path>
              </a:gradFill>
              <a:ln>
                <a:solidFill>
                  <a:schemeClr val="tx2">
                    <a:alpha val="73000"/>
                  </a:schemeClr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44000">
                    <a:schemeClr val="bg1"/>
                  </a:gs>
                  <a:gs pos="48000">
                    <a:schemeClr val="tx2">
                      <a:lumMod val="75000"/>
                    </a:schemeClr>
                  </a:gs>
                  <a:gs pos="65000">
                    <a:schemeClr val="bg1"/>
                  </a:gs>
                  <a:gs pos="100000">
                    <a:srgbClr val="FF0000"/>
                  </a:gs>
                </a:gsLst>
                <a:lin ang="5400000" scaled="0"/>
              </a:gradFill>
              <a:ln>
                <a:solidFill>
                  <a:schemeClr val="tx2">
                    <a:alpha val="73000"/>
                  </a:schemeClr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00B0F0"/>
              </a:solidFill>
              <a:ln>
                <a:solidFill>
                  <a:schemeClr val="tx2">
                    <a:alpha val="73000"/>
                  </a:schemeClr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2">
                    <a:alpha val="73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1993985126859143E-2"/>
                  <c:y val="2.90357976086322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6727909011373578E-2"/>
                  <c:y val="-8.69101778944298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235345581802275E-2"/>
                  <c:y val="-8.52668416447943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519167340224175E-2"/>
                  <c:y val="-3.725558271303188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371619259429889E-2"/>
                  <c:y val="-3.86311243195200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spPr>
                <a:gradFill flip="none" rotWithShape="1">
                  <a:gsLst>
                    <a:gs pos="42000">
                      <a:schemeClr val="bg1"/>
                    </a:gs>
                    <a:gs pos="44000">
                      <a:srgbClr val="265A9A"/>
                    </a:gs>
                    <a:gs pos="78000">
                      <a:schemeClr val="bg1"/>
                    </a:gs>
                    <a:gs pos="100000">
                      <a:srgbClr val="FF0000"/>
                    </a:gs>
                  </a:gsLst>
                  <a:lin ang="5400000" scaled="0"/>
                  <a:tileRect r="-100000" b="-100000"/>
                </a:gradFill>
              </c:spPr>
              <c:txPr>
                <a:bodyPr/>
                <a:lstStyle/>
                <a:p>
                  <a:pPr>
                    <a:defRPr b="1" i="0" baseline="0">
                      <a:latin typeface="Arial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4571194225721782E-2"/>
                  <c:y val="1.8118256051326918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>
                        <a:latin typeface="Arial" pitchFamily="34" charset="0"/>
                      </a:defRPr>
                    </a:pPr>
                    <a:r>
                      <a:rPr lang="ru-RU" sz="1400" b="1" i="0" baseline="0" dirty="0">
                        <a:latin typeface="Arial" pitchFamily="34" charset="0"/>
                      </a:rPr>
                      <a:t>Казахстан; 14,8; </a:t>
                    </a:r>
                    <a:r>
                      <a:rPr lang="ru-RU" sz="1400" b="1" i="0" baseline="0" dirty="0" smtClean="0">
                        <a:latin typeface="Arial" pitchFamily="34" charset="0"/>
                      </a:rPr>
                      <a:t>0,2%</a:t>
                    </a:r>
                    <a:endParaRPr lang="ru-RU" sz="1400" dirty="0"/>
                  </a:p>
                </c:rich>
              </c:tx>
              <c:spPr>
                <a:gradFill flip="none" rotWithShape="1">
                  <a:gsLst>
                    <a:gs pos="0">
                      <a:srgbClr val="0C8802"/>
                    </a:gs>
                    <a:gs pos="39999">
                      <a:schemeClr val="bg1"/>
                    </a:gs>
                    <a:gs pos="70000">
                      <a:schemeClr val="bg1"/>
                    </a:gs>
                    <a:gs pos="100000">
                      <a:srgbClr val="FF0000"/>
                    </a:gs>
                  </a:gsLst>
                  <a:lin ang="5400000" scaled="0"/>
                  <a:tileRect r="-100000" b="-100000"/>
                </a:gradFill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gradFill flip="none" rotWithShape="1">
                <a:gsLst>
                  <a:gs pos="0">
                    <a:srgbClr val="0C8802"/>
                  </a:gs>
                  <a:gs pos="39999">
                    <a:schemeClr val="bg1"/>
                  </a:gs>
                  <a:gs pos="70000">
                    <a:schemeClr val="bg1"/>
                  </a:gs>
                  <a:gs pos="100000">
                    <a:srgbClr val="FF0000"/>
                  </a:gs>
                </a:gsLst>
                <a:lin ang="5400000" scaled="0"/>
                <a:tileRect r="-100000" b="-100000"/>
              </a:gradFill>
            </c:spPr>
            <c:txPr>
              <a:bodyPr/>
              <a:lstStyle/>
              <a:p>
                <a:pPr>
                  <a:defRPr b="1" i="0" baseline="0">
                    <a:latin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Лист2!$C$89:$J$89</c:f>
              <c:strCache>
                <c:ptCount val="8"/>
                <c:pt idx="0">
                  <c:v>Испания</c:v>
                </c:pt>
                <c:pt idx="1">
                  <c:v>Франция</c:v>
                </c:pt>
                <c:pt idx="2">
                  <c:v>Италия</c:v>
                </c:pt>
                <c:pt idx="3">
                  <c:v>Турция</c:v>
                </c:pt>
                <c:pt idx="4">
                  <c:v>Китай</c:v>
                </c:pt>
                <c:pt idx="5">
                  <c:v>Россия</c:v>
                </c:pt>
                <c:pt idx="6">
                  <c:v>Казахстан</c:v>
                </c:pt>
                <c:pt idx="7">
                  <c:v>Остальные страны</c:v>
                </c:pt>
              </c:strCache>
            </c:strRef>
          </c:cat>
          <c:val>
            <c:numRef>
              <c:f>Лист2!$C$90:$J$90</c:f>
              <c:numCache>
                <c:formatCode>General</c:formatCode>
                <c:ptCount val="8"/>
                <c:pt idx="0">
                  <c:v>1100</c:v>
                </c:pt>
                <c:pt idx="1">
                  <c:v>790</c:v>
                </c:pt>
                <c:pt idx="2">
                  <c:v>690</c:v>
                </c:pt>
                <c:pt idx="3">
                  <c:v>505</c:v>
                </c:pt>
                <c:pt idx="4">
                  <c:v>800</c:v>
                </c:pt>
                <c:pt idx="5">
                  <c:v>90</c:v>
                </c:pt>
                <c:pt idx="6">
                  <c:v>14.8</c:v>
                </c:pt>
                <c:pt idx="7">
                  <c:v>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chemeClr val="bg2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0.18163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476672"/>
          <a:ext cx="7920880" cy="1098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None/>
          </a:pPr>
          <a:r>
            <a:rPr lang="ru-RU" sz="2200" b="1" u="sng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Соотношение объемов производства вин в РК и импорта вин на территорию РК</a:t>
          </a:r>
          <a:endParaRPr lang="ru-RU" sz="2200" b="1" u="sng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0.29925</cdr:x>
      <cdr:y>0.89132</cdr:y>
    </cdr:from>
    <cdr:to>
      <cdr:x>0.71531</cdr:x>
      <cdr:y>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368152" y="3281590"/>
          <a:ext cx="190225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latin typeface="Arial" pitchFamily="34" charset="0"/>
              <a:cs typeface="Arial" pitchFamily="34" charset="0"/>
            </a:rPr>
            <a:t>10 мес. 2017 г.</a:t>
          </a:r>
          <a:endParaRPr lang="ru-RU" sz="20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1F3A-CA6E-4640-A60E-7CFAF0C1EE3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948D-C916-44CD-8FE8-2FA9B85B25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1F3A-CA6E-4640-A60E-7CFAF0C1EE3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948D-C916-44CD-8FE8-2FA9B85B2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1F3A-CA6E-4640-A60E-7CFAF0C1EE3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948D-C916-44CD-8FE8-2FA9B85B2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1F3A-CA6E-4640-A60E-7CFAF0C1EE3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948D-C916-44CD-8FE8-2FA9B85B2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1F3A-CA6E-4640-A60E-7CFAF0C1EE3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948D-C916-44CD-8FE8-2FA9B85B25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1F3A-CA6E-4640-A60E-7CFAF0C1EE3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948D-C916-44CD-8FE8-2FA9B85B2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1F3A-CA6E-4640-A60E-7CFAF0C1EE3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948D-C916-44CD-8FE8-2FA9B85B2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1F3A-CA6E-4640-A60E-7CFAF0C1EE3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948D-C916-44CD-8FE8-2FA9B85B2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1F3A-CA6E-4640-A60E-7CFAF0C1EE3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948D-C916-44CD-8FE8-2FA9B85B2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1F3A-CA6E-4640-A60E-7CFAF0C1EE3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948D-C916-44CD-8FE8-2FA9B85B2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1F3A-CA6E-4640-A60E-7CFAF0C1EE3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29948D-C916-44CD-8FE8-2FA9B85B25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571F3A-CA6E-4640-A60E-7CFAF0C1EE3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29948D-C916-44CD-8FE8-2FA9B85B250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7.emf"/><Relationship Id="rId3" Type="http://schemas.openxmlformats.org/officeDocument/2006/relationships/image" Target="../media/image10.png"/><Relationship Id="rId7" Type="http://schemas.openxmlformats.org/officeDocument/2006/relationships/oleObject" Target="file:///D:\&#1057;&#1086;&#1074;&#1077;&#1097;%20&#1089;%20&#1040;&#1053;&#1050;\&#1057;&#1053;&#1040;.vsd\Drawing\~&#1057;&#1090;&#1088;&#1072;&#1085;&#1080;&#1094;&#1072;-2\&#1055;&#1086;&#1083;&#1077;.11" TargetMode="External"/><Relationship Id="rId12" Type="http://schemas.openxmlformats.org/officeDocument/2006/relationships/oleObject" Target="file:///D:\&#1057;&#1086;&#1074;&#1077;&#1097;%20&#1089;%20&#1040;&#1053;&#1050;\&#1057;&#1053;&#1040;.vsd\Drawing\~&#1057;&#1090;&#1088;&#1072;&#1085;&#1080;&#1094;&#1072;-2\&#1060;&#1080;&#1075;&#1091;&#1088;&#1085;&#1072;&#1103;%20&#1089;&#1090;&#1088;&#1077;&#1083;&#1082;&#1072;.20" TargetMode="Externa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6" Type="http://schemas.openxmlformats.org/officeDocument/2006/relationships/oleObject" Target="file:///D:\&#1057;&#1086;&#1074;&#1077;&#1097;%20&#1089;%20&#1040;&#1053;&#1050;\&#1057;&#1053;&#1040;.vsd\Drawing\~&#1057;&#1090;&#1088;&#1072;&#1085;&#1080;&#1094;&#1072;-2\&#1055;&#1086;&#1083;&#1077;.58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6.emf"/><Relationship Id="rId5" Type="http://schemas.openxmlformats.org/officeDocument/2006/relationships/oleObject" Target="file:///D:\&#1057;&#1086;&#1074;&#1077;&#1097;%20&#1089;%20&#1040;&#1053;&#1050;\&#1057;&#1053;&#1040;.vsd\Drawing\~&#1057;&#1090;&#1088;&#1072;&#1085;&#1080;&#1094;&#1072;-2\&#1055;&#1086;&#1083;&#1077;.14" TargetMode="External"/><Relationship Id="rId15" Type="http://schemas.openxmlformats.org/officeDocument/2006/relationships/image" Target="../media/image8.emf"/><Relationship Id="rId10" Type="http://schemas.openxmlformats.org/officeDocument/2006/relationships/oleObject" Target="file:///D:\&#1057;&#1086;&#1074;&#1077;&#1097;%20&#1089;%20&#1040;&#1053;&#1050;\&#1057;&#1053;&#1040;.vsd\Drawing\~&#1057;&#1090;&#1088;&#1072;&#1085;&#1080;&#1094;&#1072;-2\&#1055;&#1086;&#1083;&#1077;.22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14" Type="http://schemas.openxmlformats.org/officeDocument/2006/relationships/oleObject" Target="file:///D:\&#1057;&#1086;&#1074;&#1077;&#1097;%20&#1089;%20&#1040;&#1053;&#1050;\&#1057;&#1053;&#1040;.vsd\Drawing\~&#1057;&#1090;&#1088;&#1072;&#1085;&#1080;&#1094;&#1072;-2\Sheet.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509120"/>
            <a:ext cx="6512511" cy="13590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414908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Некоторые вопросы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администрирования алкогольной продукции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29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971599" y="908720"/>
            <a:ext cx="7498159" cy="654843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Обеспечительный платеж при импорте вин в третьих странах и странах ЕАЭС</a:t>
            </a:r>
            <a:endParaRPr lang="ru-RU" sz="2200" dirty="0">
              <a:solidFill>
                <a:schemeClr val="tx2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57540"/>
              </p:ext>
            </p:extLst>
          </p:nvPr>
        </p:nvGraphicFramePr>
        <p:xfrm>
          <a:off x="683568" y="1988840"/>
          <a:ext cx="8146230" cy="417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9825"/>
                <a:gridCol w="4256405"/>
              </a:tblGrid>
              <a:tr h="836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Страны ЕАЭС</a:t>
                      </a:r>
                      <a:endParaRPr lang="ru-RU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Размер обеспечительного платежа</a:t>
                      </a:r>
                      <a:endParaRPr lang="ru-RU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889914">
                <a:tc>
                  <a:txBody>
                    <a:bodyPr/>
                    <a:lstStyle/>
                    <a:p>
                      <a:pPr algn="just" fontAlgn="ctr"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Казахстан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 МРП (227 тенге)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3415">
                <a:tc>
                  <a:txBody>
                    <a:bodyPr/>
                    <a:lstStyle/>
                    <a:p>
                      <a:pPr algn="just" fontAlgn="ctr"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Российская Федерация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148 рублей (824 тенге)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4565">
                <a:tc>
                  <a:txBody>
                    <a:bodyPr/>
                    <a:lstStyle/>
                    <a:p>
                      <a:pPr algn="just" fontAlgn="ctr"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Кыргызская Республика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расчетных показателей </a:t>
                      </a: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КР</a:t>
                      </a:r>
                    </a:p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 </a:t>
                      </a:r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385 тенге)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4171">
                <a:tc>
                  <a:txBody>
                    <a:bodyPr/>
                    <a:lstStyle/>
                    <a:p>
                      <a:pPr algn="just" fontAlgn="ctr"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Белоруссия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евро (3 917 тенге)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132">
                <a:tc>
                  <a:txBody>
                    <a:bodyPr/>
                    <a:lstStyle/>
                    <a:p>
                      <a:pPr algn="just" fontAlgn="ctr"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2000" b="1" i="0" u="none" strike="noStrike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Республика Армения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</a:t>
                      </a: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применяется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7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056267"/>
              </p:ext>
            </p:extLst>
          </p:nvPr>
        </p:nvGraphicFramePr>
        <p:xfrm>
          <a:off x="827584" y="692696"/>
          <a:ext cx="784887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81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/>
          <a:p>
            <a:fld id="{7CC4E578-A900-4313-9B21-1E446E4E33FA}" type="slidenum">
              <a:rPr lang="ru-RU" smtClean="0">
                <a:latin typeface="Arial" pitchFamily="34" charset="0"/>
                <a:cs typeface="Arial" pitchFamily="34" charset="0"/>
              </a:rPr>
              <a:t>2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752387"/>
              </p:ext>
            </p:extLst>
          </p:nvPr>
        </p:nvGraphicFramePr>
        <p:xfrm>
          <a:off x="683568" y="692696"/>
          <a:ext cx="792088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350720"/>
              </p:ext>
            </p:extLst>
          </p:nvPr>
        </p:nvGraphicFramePr>
        <p:xfrm>
          <a:off x="4283968" y="1412776"/>
          <a:ext cx="4572000" cy="368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2107" y="4725144"/>
            <a:ext cx="88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2016 г.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9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/>
          <a:p>
            <a:fld id="{7CC4E578-A900-4313-9B21-1E446E4E33FA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823437"/>
              </p:ext>
            </p:extLst>
          </p:nvPr>
        </p:nvGraphicFramePr>
        <p:xfrm>
          <a:off x="457200" y="1052736"/>
          <a:ext cx="8291264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63016"/>
              </p:ext>
            </p:extLst>
          </p:nvPr>
        </p:nvGraphicFramePr>
        <p:xfrm>
          <a:off x="415561" y="1213496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807343"/>
              </p:ext>
            </p:extLst>
          </p:nvPr>
        </p:nvGraphicFramePr>
        <p:xfrm>
          <a:off x="4427984" y="1052736"/>
          <a:ext cx="46085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475656" y="5147252"/>
            <a:ext cx="1296144" cy="42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2016 г.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952192" y="5000447"/>
            <a:ext cx="2088232" cy="56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10 мес. 2017 г.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404664"/>
            <a:ext cx="752173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Объемы производства вин по ценовым сегментам, </a:t>
            </a:r>
            <a:endParaRPr lang="ru-RU" sz="2200" b="1" u="sng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тыс.литров</a:t>
            </a:r>
            <a:endParaRPr lang="ru-RU" sz="2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251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879930"/>
              </p:ext>
            </p:extLst>
          </p:nvPr>
        </p:nvGraphicFramePr>
        <p:xfrm>
          <a:off x="323528" y="1988840"/>
          <a:ext cx="8352927" cy="365481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29368"/>
                <a:gridCol w="750951"/>
                <a:gridCol w="576064"/>
                <a:gridCol w="720080"/>
                <a:gridCol w="720080"/>
                <a:gridCol w="576064"/>
                <a:gridCol w="648072"/>
                <a:gridCol w="864096"/>
                <a:gridCol w="576064"/>
                <a:gridCol w="792088"/>
              </a:tblGrid>
              <a:tr h="38727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Категории вин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мес. 2016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мес. 2017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производства, </a:t>
                      </a:r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тыс.л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Поступление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акцизов, </a:t>
                      </a:r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млн.тг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производства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тыс.л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Поступление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акцизов, </a:t>
                      </a:r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млн.тг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объемов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производства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объемов поступления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7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Дешевые вина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65-500 тенге)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7 015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9 252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2 238 (132%)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5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Вина средней стоимости (500-1000 тенге)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3 773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4 785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1 012 (127%)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5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Вина дорогие (свыше 1000 тенге)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 (173%)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4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10 929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14 282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3 353 (131%)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23528" y="692696"/>
            <a:ext cx="8496944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u="sng" dirty="0" smtClean="0">
                <a:latin typeface="Arial" pitchFamily="34" charset="0"/>
                <a:cs typeface="Arial" pitchFamily="34" charset="0"/>
              </a:rPr>
              <a:t>Производство вин и поступление акциза с них по ценовым сегментам за 10 месяцев 2016 и 2017 </a:t>
            </a:r>
            <a:r>
              <a:rPr lang="ru-RU" sz="2200" b="1" u="sng" dirty="0" err="1" smtClean="0">
                <a:latin typeface="Arial" pitchFamily="34" charset="0"/>
                <a:cs typeface="Arial" pitchFamily="34" charset="0"/>
              </a:rPr>
              <a:t>г.г</a:t>
            </a:r>
            <a:r>
              <a:rPr lang="ru-RU" sz="2200" b="1" u="sng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836712"/>
            <a:ext cx="8496944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u="sng" dirty="0" smtClean="0">
                <a:latin typeface="Arial" pitchFamily="34" charset="0"/>
                <a:cs typeface="Arial" pitchFamily="34" charset="0"/>
              </a:rPr>
              <a:t>Динамика минимальных розничных цен </a:t>
            </a:r>
          </a:p>
          <a:p>
            <a:pPr algn="ctr"/>
            <a:r>
              <a:rPr lang="ru-RU" sz="2200" b="1" u="sng" dirty="0" smtClean="0">
                <a:latin typeface="Arial" pitchFamily="34" charset="0"/>
                <a:cs typeface="Arial" pitchFamily="34" charset="0"/>
              </a:rPr>
              <a:t>на водку в РК и в РФ (тенге)</a:t>
            </a:r>
            <a:endParaRPr lang="ru-RU" sz="22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8554"/>
            <a:ext cx="8496944" cy="492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6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836712"/>
            <a:ext cx="8496944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u="sng" dirty="0" smtClean="0">
                <a:latin typeface="Arial" pitchFamily="34" charset="0"/>
                <a:cs typeface="Arial" pitchFamily="34" charset="0"/>
              </a:rPr>
              <a:t>Динамика производства водки и </a:t>
            </a:r>
          </a:p>
          <a:p>
            <a:pPr algn="ctr"/>
            <a:r>
              <a:rPr lang="ru-RU" sz="2200" b="1" u="sng" dirty="0" smtClean="0">
                <a:latin typeface="Arial" pitchFamily="34" charset="0"/>
                <a:cs typeface="Arial" pitchFamily="34" charset="0"/>
              </a:rPr>
              <a:t>минимальных розничных цен на водку</a:t>
            </a:r>
            <a:endParaRPr lang="ru-RU" sz="22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9655"/>
            <a:ext cx="8341991" cy="412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4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650336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>
                <a:latin typeface="Arial" pitchFamily="34" charset="0"/>
                <a:cs typeface="Arial" pitchFamily="34" charset="0"/>
              </a:rPr>
              <a:t>Минимальные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розничные цены</a:t>
            </a:r>
            <a:br>
              <a:rPr lang="ru-RU" sz="20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вино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 третьих странах и странах 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ЕАЭС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77337"/>
              </p:ext>
            </p:extLst>
          </p:nvPr>
        </p:nvGraphicFramePr>
        <p:xfrm>
          <a:off x="683568" y="1556792"/>
          <a:ext cx="7992888" cy="405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796"/>
                <a:gridCol w="545309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Страны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минимальные розничные цены на вино</a:t>
                      </a:r>
                      <a:endParaRPr lang="ru-RU" dirty="0"/>
                    </a:p>
                  </a:txBody>
                  <a:tcPr/>
                </a:tc>
              </a:tr>
              <a:tr h="496496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Казахстан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не предусмотрены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015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Игристые вина, бут. об.0,75 л. - 164 рубля (917 тенге)</a:t>
                      </a:r>
                    </a:p>
                    <a:p>
                      <a:endParaRPr kumimoji="0" lang="ru-RU" sz="1600" b="1" i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Другие</a:t>
                      </a:r>
                      <a:r>
                        <a:rPr kumimoji="0" lang="ru-RU" sz="16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вина – вопрос 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рассматривается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другие страны ЕАЭС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не предусмотрены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253812">
                <a:tc>
                  <a:txBody>
                    <a:bodyPr/>
                    <a:lstStyle/>
                    <a:p>
                      <a:endParaRPr lang="ru-RU" sz="1600" b="1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b="1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Украина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Вино, бут. об. 0,7 л. - 37 гривен  (462 тенге)</a:t>
                      </a:r>
                    </a:p>
                    <a:p>
                      <a:endParaRPr kumimoji="0" lang="ru-RU" sz="1600" b="1" i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Крепленые вина и вермуты -  45 гривен (562 тенге)</a:t>
                      </a:r>
                    </a:p>
                    <a:p>
                      <a:endParaRPr kumimoji="0" lang="ru-RU" sz="1600" b="1" i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Игристые вина, бут. об.0,7 л. - 79,19 гривен (990 тенге)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80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638656"/>
              </p:ext>
            </p:extLst>
          </p:nvPr>
        </p:nvGraphicFramePr>
        <p:xfrm>
          <a:off x="539552" y="1772816"/>
          <a:ext cx="8115300" cy="454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76470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Динамика объемов производства вин и поступления акцизов, с учетом введения МРЦ на вино с 2018 г.  </a:t>
            </a:r>
            <a:endParaRPr lang="ru-RU" sz="20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10357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Сопроводительные накладные на алкогольную продукцию</a:t>
            </a:r>
            <a:endParaRPr lang="ru-RU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6" y="1196752"/>
            <a:ext cx="152683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08" y="1340767"/>
            <a:ext cx="1584176" cy="11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15850"/>
              </p:ext>
            </p:extLst>
          </p:nvPr>
        </p:nvGraphicFramePr>
        <p:xfrm>
          <a:off x="3590892" y="2488232"/>
          <a:ext cx="1708522" cy="56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Visio" r:id="rId5" imgW="2119549" imgH="695235" progId="Visio.Drawing.11">
                  <p:link updateAutomatic="1"/>
                </p:oleObj>
              </mc:Choice>
              <mc:Fallback>
                <p:oleObj name="Visio" r:id="rId5" imgW="2119549" imgH="69523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0892" y="2488232"/>
                        <a:ext cx="1708522" cy="560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431353"/>
              </p:ext>
            </p:extLst>
          </p:nvPr>
        </p:nvGraphicFramePr>
        <p:xfrm>
          <a:off x="5436096" y="1433670"/>
          <a:ext cx="1396954" cy="94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Visio" r:id="rId7" imgW="2218717" imgH="1497492" progId="Visio.Drawing.11">
                  <p:link updateAutomatic="1"/>
                </p:oleObj>
              </mc:Choice>
              <mc:Fallback>
                <p:oleObj name="Visio" r:id="rId7" imgW="2218717" imgH="1497492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36096" y="1433670"/>
                        <a:ext cx="1396954" cy="942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73" y="1340767"/>
            <a:ext cx="1470273" cy="11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27153"/>
              </p:ext>
            </p:extLst>
          </p:nvPr>
        </p:nvGraphicFramePr>
        <p:xfrm>
          <a:off x="7206927" y="2554878"/>
          <a:ext cx="1673026" cy="523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Visio" r:id="rId10" imgW="2191696" imgH="686070" progId="Visio.Drawing.11">
                  <p:link updateAutomatic="1"/>
                </p:oleObj>
              </mc:Choice>
              <mc:Fallback>
                <p:oleObj name="Visio" r:id="rId10" imgW="2191696" imgH="68607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06927" y="2554878"/>
                        <a:ext cx="1673026" cy="523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703804"/>
              </p:ext>
            </p:extLst>
          </p:nvPr>
        </p:nvGraphicFramePr>
        <p:xfrm>
          <a:off x="6660232" y="1920783"/>
          <a:ext cx="8207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Visio" r:id="rId12" imgW="1231900" imgH="872077" progId="Visio.Drawing.11">
                  <p:link updateAutomatic="1"/>
                </p:oleObj>
              </mc:Choice>
              <mc:Fallback>
                <p:oleObj name="Visio" r:id="rId12" imgW="1231900" imgH="872077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1920783"/>
                        <a:ext cx="82073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1771022" y="2088208"/>
            <a:ext cx="2733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14984" y="2132856"/>
            <a:ext cx="2733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288071"/>
              </p:ext>
            </p:extLst>
          </p:nvPr>
        </p:nvGraphicFramePr>
        <p:xfrm>
          <a:off x="467544" y="3674228"/>
          <a:ext cx="8136904" cy="3067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Visio" r:id="rId14" imgW="13722755" imgH="4279511" progId="Visio.Drawing.11">
                  <p:link updateAutomatic="1"/>
                </p:oleObj>
              </mc:Choice>
              <mc:Fallback>
                <p:oleObj name="Visio" r:id="rId14" imgW="13722755" imgH="4279511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7544" y="3674228"/>
                        <a:ext cx="8136904" cy="3067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11136"/>
              </p:ext>
            </p:extLst>
          </p:nvPr>
        </p:nvGraphicFramePr>
        <p:xfrm>
          <a:off x="1979712" y="1340767"/>
          <a:ext cx="1410460" cy="95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Visio" r:id="rId16" imgW="2155757" imgH="1455168" progId="Visio.Drawing.11">
                  <p:link updateAutomatic="1"/>
                </p:oleObj>
              </mc:Choice>
              <mc:Fallback>
                <p:oleObj name="Visio" r:id="rId16" imgW="2155757" imgH="1455168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79712" y="1340767"/>
                        <a:ext cx="1410460" cy="952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416067"/>
              </p:ext>
            </p:extLst>
          </p:nvPr>
        </p:nvGraphicFramePr>
        <p:xfrm>
          <a:off x="2987824" y="1920783"/>
          <a:ext cx="8207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Visio" r:id="rId12" imgW="1231900" imgH="872077" progId="Visio.Drawing.11">
                  <p:link updateAutomatic="1"/>
                </p:oleObj>
              </mc:Choice>
              <mc:Fallback>
                <p:oleObj name="Visio" r:id="rId12" imgW="1231900" imgH="872077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920783"/>
                        <a:ext cx="82073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авая фигурная скобка 14"/>
          <p:cNvSpPr/>
          <p:nvPr/>
        </p:nvSpPr>
        <p:spPr>
          <a:xfrm rot="5400000">
            <a:off x="4312066" y="-345635"/>
            <a:ext cx="411856" cy="752483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18078" y="3078229"/>
            <a:ext cx="699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КОНТРОЛЬ от производителя до розничного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реализатора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887</TotalTime>
  <Words>468</Words>
  <Application>Microsoft Office PowerPoint</Application>
  <PresentationFormat>Экран (4:3)</PresentationFormat>
  <Paragraphs>135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Поток</vt:lpstr>
      <vt:lpstr>D:\Совещ с АНК\СНА.vsd\Drawing\~Страница-2\Поле.14</vt:lpstr>
      <vt:lpstr>D:\Совещ с АНК\СНА.vsd\Drawing\~Страница-2\Поле.11</vt:lpstr>
      <vt:lpstr>D:\Совещ с АНК\СНА.vsd\Drawing\~Страница-2\Поле.22</vt:lpstr>
      <vt:lpstr>D:\Совещ с АНК\СНА.vsd\Drawing\~Страница-2\Фигурная стрелка.20</vt:lpstr>
      <vt:lpstr>D:\Совещ с АНК\СНА.vsd\Drawing\~Страница-2\Sheet.19</vt:lpstr>
      <vt:lpstr>D:\Совещ с АНК\СНА.vsd\Drawing\~Страница-2\Поле.58</vt:lpstr>
      <vt:lpstr>D:\Совещ с АНК\СНА.vsd\Drawing\~Страница-2\Фигурная стрелка.20</vt:lpstr>
      <vt:lpstr>Некоторые вопросы администрирования алкогольной продукции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Минимальные розничные цены на вино в третьих странах и странах ЕАЭС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вопросы администрирования алкогольной продукции</dc:title>
  <dc:creator>Тлеубердиева Лейла Талгатбековна</dc:creator>
  <cp:lastModifiedBy>Темиргалиева Баглан Амантаевна</cp:lastModifiedBy>
  <cp:revision>51</cp:revision>
  <cp:lastPrinted>2017-11-20T13:20:22Z</cp:lastPrinted>
  <dcterms:created xsi:type="dcterms:W3CDTF">2017-11-17T09:14:41Z</dcterms:created>
  <dcterms:modified xsi:type="dcterms:W3CDTF">2017-11-28T06:01:15Z</dcterms:modified>
</cp:coreProperties>
</file>